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66" d="100"/>
          <a:sy n="66" d="100"/>
        </p:scale>
        <p:origin x="38" y="18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61"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1/23/2023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420816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1/23/2023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perezpin/data_science_capstone_project/blob/b2c8cd656237f8398285a0135933f104b7a7b25f/jupyter-labs-eda-dataviz%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perezpin/data_science_capstone_project/blob/b2c8cd656237f8398285a0135933f104b7a7b25f/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https://en.wikipedia.org/wiki/List_of_Falcon_9_and_Falcon_Heavy_launches" TargetMode="External"/><Relationship Id="rId4" Type="http://schemas.openxmlformats.org/officeDocument/2006/relationships/hyperlink" Target="https://api.spacexdata.com/v4/launches/past"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rperezpin/data_science_capstone_project/blob/44ea7d9dd4089d2db3e55a91017dfd51b38f605a/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Rubén Pérez</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2023-01-25</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smtClean="0">
                <a:solidFill>
                  <a:schemeClr val="accent3">
                    <a:lumMod val="25000"/>
                  </a:schemeClr>
                </a:solidFill>
                <a:latin typeface="Abadi"/>
              </a:rPr>
              <a:t>Data from Wikipedia was directly obtained using python </a:t>
            </a:r>
            <a:r>
              <a:rPr lang="en-US" sz="2200" dirty="0" err="1" smtClean="0">
                <a:solidFill>
                  <a:schemeClr val="accent3">
                    <a:lumMod val="25000"/>
                  </a:schemeClr>
                </a:solidFill>
                <a:latin typeface="Abadi"/>
              </a:rPr>
              <a:t>WebScraping</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Source code: https://github.com/rperezpin/data_science_capstone_project/blob/217eb0cda17d1163af5c4c35db1e8ea0d1eda83c/jupyter-labs-webscraping.ipynb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8" name="Rectángulo redondeado 7"/>
          <p:cNvSpPr/>
          <p:nvPr/>
        </p:nvSpPr>
        <p:spPr>
          <a:xfrm>
            <a:off x="6585994" y="1566748"/>
            <a:ext cx="2916820" cy="107644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S" dirty="0" err="1" smtClean="0"/>
              <a:t>Request</a:t>
            </a:r>
            <a:r>
              <a:rPr lang="es-ES" dirty="0" smtClean="0"/>
              <a:t> </a:t>
            </a:r>
            <a:r>
              <a:rPr lang="es-ES" dirty="0" err="1" smtClean="0"/>
              <a:t>the</a:t>
            </a:r>
            <a:r>
              <a:rPr lang="es-ES" dirty="0" smtClean="0"/>
              <a:t> </a:t>
            </a:r>
            <a:r>
              <a:rPr lang="es-ES" dirty="0" err="1" smtClean="0"/>
              <a:t>Falcon</a:t>
            </a:r>
            <a:r>
              <a:rPr lang="es-ES" dirty="0" smtClean="0"/>
              <a:t> 9 </a:t>
            </a:r>
            <a:r>
              <a:rPr lang="es-ES" dirty="0" err="1" smtClean="0"/>
              <a:t>launch</a:t>
            </a:r>
            <a:r>
              <a:rPr lang="es-ES" dirty="0" smtClean="0"/>
              <a:t> wiki page</a:t>
            </a:r>
            <a:endParaRPr lang="es-ES" dirty="0"/>
          </a:p>
        </p:txBody>
      </p:sp>
      <p:sp>
        <p:nvSpPr>
          <p:cNvPr id="9" name="Flecha abajo 8"/>
          <p:cNvSpPr/>
          <p:nvPr/>
        </p:nvSpPr>
        <p:spPr>
          <a:xfrm>
            <a:off x="7783974" y="2762961"/>
            <a:ext cx="520860" cy="558164"/>
          </a:xfrm>
          <a:prstGeom prst="downArrow">
            <a:avLst/>
          </a:prstGeom>
          <a:solidFill>
            <a:srgbClr val="1C7DD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Flecha abajo 9"/>
          <p:cNvSpPr/>
          <p:nvPr/>
        </p:nvSpPr>
        <p:spPr>
          <a:xfrm>
            <a:off x="7783974" y="4676653"/>
            <a:ext cx="520860" cy="558164"/>
          </a:xfrm>
          <a:prstGeom prst="downArrow">
            <a:avLst/>
          </a:prstGeom>
          <a:solidFill>
            <a:srgbClr val="1C7DD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Rectángulo redondeado 11"/>
          <p:cNvSpPr/>
          <p:nvPr/>
        </p:nvSpPr>
        <p:spPr>
          <a:xfrm>
            <a:off x="6585994" y="3440892"/>
            <a:ext cx="2916820" cy="107644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S" dirty="0" err="1" smtClean="0"/>
              <a:t>Extract</a:t>
            </a:r>
            <a:r>
              <a:rPr lang="es-ES" dirty="0" smtClean="0"/>
              <a:t> </a:t>
            </a:r>
            <a:r>
              <a:rPr lang="es-ES" dirty="0" err="1" smtClean="0"/>
              <a:t>all</a:t>
            </a:r>
            <a:r>
              <a:rPr lang="es-ES" dirty="0" smtClean="0"/>
              <a:t> </a:t>
            </a:r>
            <a:r>
              <a:rPr lang="es-ES" dirty="0" err="1" smtClean="0"/>
              <a:t>column</a:t>
            </a:r>
            <a:r>
              <a:rPr lang="es-ES" dirty="0" smtClean="0"/>
              <a:t>/variable </a:t>
            </a:r>
            <a:r>
              <a:rPr lang="es-ES" dirty="0" err="1" smtClean="0"/>
              <a:t>names</a:t>
            </a:r>
            <a:r>
              <a:rPr lang="es-ES" dirty="0" smtClean="0"/>
              <a:t> </a:t>
            </a:r>
            <a:r>
              <a:rPr lang="es-ES" dirty="0" err="1" smtClean="0"/>
              <a:t>from</a:t>
            </a:r>
            <a:r>
              <a:rPr lang="es-ES" dirty="0" smtClean="0"/>
              <a:t> </a:t>
            </a:r>
            <a:r>
              <a:rPr lang="es-ES" dirty="0" err="1" smtClean="0"/>
              <a:t>the</a:t>
            </a:r>
            <a:r>
              <a:rPr lang="es-ES" dirty="0" smtClean="0"/>
              <a:t> HTML </a:t>
            </a:r>
            <a:r>
              <a:rPr lang="es-ES" dirty="0" err="1" smtClean="0"/>
              <a:t>table</a:t>
            </a:r>
            <a:r>
              <a:rPr lang="es-ES" dirty="0" smtClean="0"/>
              <a:t> </a:t>
            </a:r>
            <a:r>
              <a:rPr lang="es-ES" dirty="0" err="1" smtClean="0"/>
              <a:t>header</a:t>
            </a:r>
            <a:endParaRPr lang="es-ES" dirty="0"/>
          </a:p>
        </p:txBody>
      </p:sp>
      <p:sp>
        <p:nvSpPr>
          <p:cNvPr id="13" name="Rectángulo redondeado 12"/>
          <p:cNvSpPr/>
          <p:nvPr/>
        </p:nvSpPr>
        <p:spPr>
          <a:xfrm>
            <a:off x="6585994" y="5394132"/>
            <a:ext cx="2916820" cy="107644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S" dirty="0" err="1" smtClean="0"/>
              <a:t>Create</a:t>
            </a:r>
            <a:r>
              <a:rPr lang="es-ES" dirty="0" smtClean="0"/>
              <a:t> a data </a:t>
            </a:r>
            <a:r>
              <a:rPr lang="es-ES" dirty="0" err="1" smtClean="0"/>
              <a:t>frame</a:t>
            </a:r>
            <a:r>
              <a:rPr lang="es-ES" dirty="0" smtClean="0"/>
              <a:t> </a:t>
            </a:r>
            <a:r>
              <a:rPr lang="es-ES" dirty="0" err="1" smtClean="0"/>
              <a:t>by</a:t>
            </a:r>
            <a:r>
              <a:rPr lang="es-ES" dirty="0" smtClean="0"/>
              <a:t> </a:t>
            </a:r>
            <a:r>
              <a:rPr lang="es-ES" dirty="0" err="1" smtClean="0"/>
              <a:t>parsing</a:t>
            </a:r>
            <a:r>
              <a:rPr lang="es-ES" dirty="0" smtClean="0"/>
              <a:t> </a:t>
            </a:r>
            <a:r>
              <a:rPr lang="es-ES" dirty="0" err="1" smtClean="0"/>
              <a:t>the</a:t>
            </a:r>
            <a:r>
              <a:rPr lang="es-ES" dirty="0" smtClean="0"/>
              <a:t> </a:t>
            </a:r>
            <a:r>
              <a:rPr lang="es-ES" dirty="0" err="1" smtClean="0"/>
              <a:t>launch</a:t>
            </a:r>
            <a:r>
              <a:rPr lang="es-ES" dirty="0" smtClean="0"/>
              <a:t> HTML </a:t>
            </a:r>
            <a:r>
              <a:rPr lang="es-ES" dirty="0" err="1" smtClean="0"/>
              <a:t>tables</a:t>
            </a:r>
            <a:endParaRPr lang="es-ES" dirty="0"/>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345999" cy="4351338"/>
          </a:xfrm>
          <a:prstGeom prst="rect">
            <a:avLst/>
          </a:prstGeom>
        </p:spPr>
        <p:txBody>
          <a:bodyPr/>
          <a:lstStyle/>
          <a:p>
            <a:r>
              <a:rPr lang="en-US" sz="2200" dirty="0" smtClean="0">
                <a:solidFill>
                  <a:schemeClr val="accent3">
                    <a:lumMod val="25000"/>
                  </a:schemeClr>
                </a:solidFill>
                <a:latin typeface="Abadi" panose="020B0604020104020204" pitchFamily="34" charset="0"/>
              </a:rPr>
              <a:t>It was performed a little exploratory data analysis and then summarized per site, occurrences of each orbit and occurrences of mission outcome per orbit type.</a:t>
            </a:r>
          </a:p>
          <a:p>
            <a:r>
              <a:rPr lang="en-US" sz="2200" dirty="0" smtClean="0">
                <a:solidFill>
                  <a:schemeClr val="accent3">
                    <a:lumMod val="25000"/>
                  </a:schemeClr>
                </a:solidFill>
                <a:latin typeface="Abadi" panose="020B0604020104020204" pitchFamily="34" charset="0"/>
              </a:rPr>
              <a:t>Finally it was created the landing outcome label from the outcome column.</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Rectángulo redondeado 5"/>
          <p:cNvSpPr/>
          <p:nvPr/>
        </p:nvSpPr>
        <p:spPr>
          <a:xfrm>
            <a:off x="6585994" y="1566748"/>
            <a:ext cx="2916820" cy="107644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S" dirty="0" err="1" smtClean="0"/>
              <a:t>Exploratory</a:t>
            </a:r>
            <a:r>
              <a:rPr lang="es-ES" dirty="0" smtClean="0"/>
              <a:t> Data </a:t>
            </a:r>
            <a:r>
              <a:rPr lang="es-ES" dirty="0" err="1" smtClean="0"/>
              <a:t>Analysis</a:t>
            </a:r>
            <a:endParaRPr lang="es-ES" dirty="0"/>
          </a:p>
        </p:txBody>
      </p:sp>
      <p:sp>
        <p:nvSpPr>
          <p:cNvPr id="7" name="Flecha abajo 6"/>
          <p:cNvSpPr/>
          <p:nvPr/>
        </p:nvSpPr>
        <p:spPr>
          <a:xfrm>
            <a:off x="7783974" y="2762961"/>
            <a:ext cx="520860" cy="558164"/>
          </a:xfrm>
          <a:prstGeom prst="downArrow">
            <a:avLst/>
          </a:prstGeom>
          <a:solidFill>
            <a:srgbClr val="1C7DD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Flecha abajo 8"/>
          <p:cNvSpPr/>
          <p:nvPr/>
        </p:nvSpPr>
        <p:spPr>
          <a:xfrm>
            <a:off x="7783974" y="4676653"/>
            <a:ext cx="520860" cy="558164"/>
          </a:xfrm>
          <a:prstGeom prst="downArrow">
            <a:avLst/>
          </a:prstGeom>
          <a:solidFill>
            <a:srgbClr val="1C7DD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ángulo redondeado 9"/>
          <p:cNvSpPr/>
          <p:nvPr/>
        </p:nvSpPr>
        <p:spPr>
          <a:xfrm>
            <a:off x="6585994" y="3440892"/>
            <a:ext cx="2916820" cy="107644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S" dirty="0" err="1" smtClean="0"/>
              <a:t>Sumarising</a:t>
            </a:r>
            <a:r>
              <a:rPr lang="es-ES" dirty="0" smtClean="0"/>
              <a:t> data</a:t>
            </a:r>
            <a:endParaRPr lang="es-ES" dirty="0"/>
          </a:p>
        </p:txBody>
      </p:sp>
      <p:sp>
        <p:nvSpPr>
          <p:cNvPr id="11" name="Rectángulo redondeado 10"/>
          <p:cNvSpPr/>
          <p:nvPr/>
        </p:nvSpPr>
        <p:spPr>
          <a:xfrm>
            <a:off x="6585994" y="5394132"/>
            <a:ext cx="2916820" cy="107644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S" dirty="0" err="1" smtClean="0"/>
              <a:t>Creation</a:t>
            </a:r>
            <a:r>
              <a:rPr lang="es-ES" dirty="0" smtClean="0"/>
              <a:t> of </a:t>
            </a:r>
            <a:r>
              <a:rPr lang="es-ES" dirty="0" err="1" smtClean="0"/>
              <a:t>Landing</a:t>
            </a:r>
            <a:r>
              <a:rPr lang="es-ES" dirty="0" smtClean="0"/>
              <a:t> </a:t>
            </a:r>
            <a:r>
              <a:rPr lang="es-ES" dirty="0" err="1" smtClean="0"/>
              <a:t>Outcome</a:t>
            </a:r>
            <a:r>
              <a:rPr lang="es-ES" dirty="0" smtClean="0"/>
              <a:t> </a:t>
            </a:r>
            <a:r>
              <a:rPr lang="es-ES" dirty="0" err="1" smtClean="0"/>
              <a:t>Label</a:t>
            </a:r>
            <a:endParaRPr lang="es-ES" dirty="0"/>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smtClean="0">
                <a:solidFill>
                  <a:schemeClr val="accent3">
                    <a:lumMod val="25000"/>
                  </a:schemeClr>
                </a:solidFill>
                <a:latin typeface="Abadi"/>
              </a:rPr>
              <a:t>To visualize the data there have been used scatterplots and </a:t>
            </a:r>
            <a:r>
              <a:rPr lang="en-US" sz="2200" dirty="0" err="1" smtClean="0">
                <a:solidFill>
                  <a:schemeClr val="accent3">
                    <a:lumMod val="25000"/>
                  </a:schemeClr>
                </a:solidFill>
                <a:latin typeface="Abadi"/>
              </a:rPr>
              <a:t>barplots</a:t>
            </a:r>
            <a:r>
              <a:rPr lang="en-US" sz="2200" dirty="0" smtClean="0">
                <a:solidFill>
                  <a:schemeClr val="accent3">
                    <a:lumMod val="25000"/>
                  </a:schemeClr>
                </a:solidFill>
                <a:latin typeface="Abadi"/>
              </a:rPr>
              <a:t> due to the simply way to see the relationship between features.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smtClean="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Source code: </a:t>
            </a:r>
            <a:r>
              <a:rPr lang="en-US" sz="2200" dirty="0">
                <a:solidFill>
                  <a:schemeClr val="accent3">
                    <a:lumMod val="25000"/>
                  </a:schemeClr>
                </a:solidFill>
                <a:latin typeface="Abadi" panose="020B0604020104020204" pitchFamily="34" charset="0"/>
                <a:hlinkClick r:id="rId3"/>
              </a:rPr>
              <a:t>https://github.com/rperezpin/data_science_capstone_project/blob/b2c8cd656237f8398285a0135933f104b7a7b25f/jupyter-labs-eda-dataviz%20(1).</a:t>
            </a:r>
            <a:r>
              <a:rPr lang="en-US" sz="2200" dirty="0" smtClean="0">
                <a:solidFill>
                  <a:schemeClr val="accent3">
                    <a:lumMod val="25000"/>
                  </a:schemeClr>
                </a:solidFill>
                <a:latin typeface="Abadi" panose="020B0604020104020204" pitchFamily="34" charset="0"/>
                <a:hlinkClick r:id="rId3"/>
              </a:rPr>
              <a:t>ipynb</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2" name="Imagen 1"/>
          <p:cNvPicPr>
            <a:picLocks noChangeAspect="1"/>
          </p:cNvPicPr>
          <p:nvPr/>
        </p:nvPicPr>
        <p:blipFill>
          <a:blip r:embed="rId4"/>
          <a:stretch>
            <a:fillRect/>
          </a:stretch>
        </p:blipFill>
        <p:spPr>
          <a:xfrm>
            <a:off x="1261640" y="2682214"/>
            <a:ext cx="7778188" cy="2081415"/>
          </a:xfrm>
          <a:prstGeom prst="rect">
            <a:avLst/>
          </a:prstGeom>
          <a:ln>
            <a:solidFill>
              <a:srgbClr val="1C7DDB"/>
            </a:solidFill>
          </a:ln>
        </p:spPr>
      </p:pic>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1253" y="1147416"/>
            <a:ext cx="10966719" cy="4351338"/>
          </a:xfrm>
          <a:prstGeom prst="rect">
            <a:avLst/>
          </a:prstGeom>
        </p:spPr>
        <p:txBody>
          <a:bodyPr lIns="91440" tIns="45720" rIns="91440" bIns="45720" anchor="t"/>
          <a:lstStyle/>
          <a:p>
            <a:pPr>
              <a:lnSpc>
                <a:spcPct val="100000"/>
              </a:lnSpc>
              <a:spcBef>
                <a:spcPts val="1400"/>
              </a:spcBef>
            </a:pPr>
            <a:r>
              <a:rPr lang="en-US" sz="2000" dirty="0" smtClean="0">
                <a:solidFill>
                  <a:schemeClr val="accent3">
                    <a:lumMod val="25000"/>
                  </a:schemeClr>
                </a:solidFill>
                <a:latin typeface="Abadi"/>
              </a:rPr>
              <a:t>The SQL queries that were performed are the following:</a:t>
            </a:r>
          </a:p>
          <a:p>
            <a:pPr lvl="1">
              <a:lnSpc>
                <a:spcPct val="100000"/>
              </a:lnSpc>
              <a:spcBef>
                <a:spcPts val="1400"/>
              </a:spcBef>
            </a:pPr>
            <a:r>
              <a:rPr lang="en-US" sz="1600" dirty="0" smtClean="0">
                <a:solidFill>
                  <a:schemeClr val="accent3">
                    <a:lumMod val="25000"/>
                  </a:schemeClr>
                </a:solidFill>
                <a:latin typeface="Abadi"/>
              </a:rPr>
              <a:t>Names </a:t>
            </a:r>
            <a:r>
              <a:rPr lang="en-US" sz="1600" dirty="0">
                <a:solidFill>
                  <a:schemeClr val="accent3">
                    <a:lumMod val="25000"/>
                  </a:schemeClr>
                </a:solidFill>
                <a:latin typeface="Abadi"/>
              </a:rPr>
              <a:t>of the unique launch sites in the space </a:t>
            </a:r>
            <a:r>
              <a:rPr lang="en-US" sz="1600" dirty="0" smtClean="0">
                <a:solidFill>
                  <a:schemeClr val="accent3">
                    <a:lumMod val="25000"/>
                  </a:schemeClr>
                </a:solidFill>
                <a:latin typeface="Abadi"/>
              </a:rPr>
              <a:t>mission.</a:t>
            </a:r>
          </a:p>
          <a:p>
            <a:pPr lvl="1">
              <a:lnSpc>
                <a:spcPct val="100000"/>
              </a:lnSpc>
              <a:spcBef>
                <a:spcPts val="1400"/>
              </a:spcBef>
            </a:pPr>
            <a:r>
              <a:rPr lang="en-US" sz="1600" dirty="0" smtClean="0">
                <a:solidFill>
                  <a:schemeClr val="accent3">
                    <a:lumMod val="25000"/>
                  </a:schemeClr>
                </a:solidFill>
                <a:latin typeface="Abadi"/>
              </a:rPr>
              <a:t>Top </a:t>
            </a:r>
            <a:r>
              <a:rPr lang="en-US" sz="1600" dirty="0">
                <a:solidFill>
                  <a:schemeClr val="accent3">
                    <a:lumMod val="25000"/>
                  </a:schemeClr>
                </a:solidFill>
                <a:latin typeface="Abadi"/>
              </a:rPr>
              <a:t>5 launch sites whose name begin with the string </a:t>
            </a:r>
            <a:r>
              <a:rPr lang="en-US" sz="1600" dirty="0" smtClean="0">
                <a:solidFill>
                  <a:schemeClr val="accent3">
                    <a:lumMod val="25000"/>
                  </a:schemeClr>
                </a:solidFill>
                <a:latin typeface="Abadi"/>
              </a:rPr>
              <a:t>'CCA’.</a:t>
            </a:r>
          </a:p>
          <a:p>
            <a:pPr lvl="1">
              <a:lnSpc>
                <a:spcPct val="100000"/>
              </a:lnSpc>
              <a:spcBef>
                <a:spcPts val="1400"/>
              </a:spcBef>
            </a:pPr>
            <a:r>
              <a:rPr lang="en-US" sz="1600" dirty="0" smtClean="0">
                <a:solidFill>
                  <a:schemeClr val="accent3">
                    <a:lumMod val="25000"/>
                  </a:schemeClr>
                </a:solidFill>
                <a:latin typeface="Abadi"/>
              </a:rPr>
              <a:t>Total </a:t>
            </a:r>
            <a:r>
              <a:rPr lang="en-US" sz="1600" dirty="0">
                <a:solidFill>
                  <a:schemeClr val="accent3">
                    <a:lumMod val="25000"/>
                  </a:schemeClr>
                </a:solidFill>
                <a:latin typeface="Abadi"/>
              </a:rPr>
              <a:t>payload mass carried by boosters launched by NASA (</a:t>
            </a:r>
            <a:r>
              <a:rPr lang="en-US" sz="1600" dirty="0" smtClean="0">
                <a:solidFill>
                  <a:schemeClr val="accent3">
                    <a:lumMod val="25000"/>
                  </a:schemeClr>
                </a:solidFill>
                <a:latin typeface="Abadi"/>
              </a:rPr>
              <a:t>CRS).</a:t>
            </a:r>
          </a:p>
          <a:p>
            <a:pPr lvl="1">
              <a:lnSpc>
                <a:spcPct val="100000"/>
              </a:lnSpc>
              <a:spcBef>
                <a:spcPts val="1400"/>
              </a:spcBef>
            </a:pPr>
            <a:r>
              <a:rPr lang="en-US" sz="1600" dirty="0" smtClean="0">
                <a:solidFill>
                  <a:schemeClr val="accent3">
                    <a:lumMod val="25000"/>
                  </a:schemeClr>
                </a:solidFill>
                <a:latin typeface="Abadi"/>
              </a:rPr>
              <a:t>Average </a:t>
            </a:r>
            <a:r>
              <a:rPr lang="en-US" sz="1600" dirty="0">
                <a:solidFill>
                  <a:schemeClr val="accent3">
                    <a:lumMod val="25000"/>
                  </a:schemeClr>
                </a:solidFill>
                <a:latin typeface="Abadi"/>
              </a:rPr>
              <a:t>payload mass carried by booster version F9 </a:t>
            </a:r>
            <a:r>
              <a:rPr lang="en-US" sz="1600" dirty="0" smtClean="0">
                <a:solidFill>
                  <a:schemeClr val="accent3">
                    <a:lumMod val="25000"/>
                  </a:schemeClr>
                </a:solidFill>
                <a:latin typeface="Abadi"/>
              </a:rPr>
              <a:t>v1.1.</a:t>
            </a:r>
          </a:p>
          <a:p>
            <a:pPr lvl="1">
              <a:lnSpc>
                <a:spcPct val="100000"/>
              </a:lnSpc>
              <a:spcBef>
                <a:spcPts val="1400"/>
              </a:spcBef>
            </a:pPr>
            <a:r>
              <a:rPr lang="en-US" sz="1600" dirty="0" smtClean="0">
                <a:solidFill>
                  <a:schemeClr val="accent3">
                    <a:lumMod val="25000"/>
                  </a:schemeClr>
                </a:solidFill>
                <a:latin typeface="Abadi"/>
              </a:rPr>
              <a:t>Date </a:t>
            </a:r>
            <a:r>
              <a:rPr lang="en-US" sz="1600" dirty="0">
                <a:solidFill>
                  <a:schemeClr val="accent3">
                    <a:lumMod val="25000"/>
                  </a:schemeClr>
                </a:solidFill>
                <a:latin typeface="Abadi"/>
              </a:rPr>
              <a:t>when the first successful landing outcome in ground pad was </a:t>
            </a:r>
            <a:r>
              <a:rPr lang="en-US" sz="1600" dirty="0" smtClean="0">
                <a:solidFill>
                  <a:schemeClr val="accent3">
                    <a:lumMod val="25000"/>
                  </a:schemeClr>
                </a:solidFill>
                <a:latin typeface="Abadi"/>
              </a:rPr>
              <a:t>achieved.</a:t>
            </a:r>
          </a:p>
          <a:p>
            <a:pPr lvl="1">
              <a:lnSpc>
                <a:spcPct val="100000"/>
              </a:lnSpc>
              <a:spcBef>
                <a:spcPts val="1400"/>
              </a:spcBef>
            </a:pPr>
            <a:r>
              <a:rPr lang="en-US" sz="1600" dirty="0" smtClean="0">
                <a:solidFill>
                  <a:schemeClr val="accent3">
                    <a:lumMod val="25000"/>
                  </a:schemeClr>
                </a:solidFill>
                <a:latin typeface="Abadi"/>
              </a:rPr>
              <a:t>Names </a:t>
            </a:r>
            <a:r>
              <a:rPr lang="en-US" sz="1600" dirty="0">
                <a:solidFill>
                  <a:schemeClr val="accent3">
                    <a:lumMod val="25000"/>
                  </a:schemeClr>
                </a:solidFill>
                <a:latin typeface="Abadi"/>
              </a:rPr>
              <a:t>of the boosters which have success in drone ship and have payload mass between 4000 and 6000 </a:t>
            </a:r>
            <a:r>
              <a:rPr lang="en-US" sz="1600" dirty="0" smtClean="0">
                <a:solidFill>
                  <a:schemeClr val="accent3">
                    <a:lumMod val="25000"/>
                  </a:schemeClr>
                </a:solidFill>
                <a:latin typeface="Abadi"/>
              </a:rPr>
              <a:t>kg.</a:t>
            </a:r>
          </a:p>
          <a:p>
            <a:pPr lvl="1">
              <a:lnSpc>
                <a:spcPct val="100000"/>
              </a:lnSpc>
              <a:spcBef>
                <a:spcPts val="1400"/>
              </a:spcBef>
            </a:pPr>
            <a:r>
              <a:rPr lang="en-US" sz="1600" dirty="0" smtClean="0">
                <a:solidFill>
                  <a:schemeClr val="accent3">
                    <a:lumMod val="25000"/>
                  </a:schemeClr>
                </a:solidFill>
                <a:latin typeface="Abadi"/>
              </a:rPr>
              <a:t>Total </a:t>
            </a:r>
            <a:r>
              <a:rPr lang="en-US" sz="1600" dirty="0">
                <a:solidFill>
                  <a:schemeClr val="accent3">
                    <a:lumMod val="25000"/>
                  </a:schemeClr>
                </a:solidFill>
                <a:latin typeface="Abadi"/>
              </a:rPr>
              <a:t>number of successful and failure mission </a:t>
            </a:r>
            <a:r>
              <a:rPr lang="en-US" sz="1600" dirty="0" smtClean="0">
                <a:solidFill>
                  <a:schemeClr val="accent3">
                    <a:lumMod val="25000"/>
                  </a:schemeClr>
                </a:solidFill>
                <a:latin typeface="Abadi"/>
              </a:rPr>
              <a:t>outcomes.</a:t>
            </a:r>
          </a:p>
          <a:p>
            <a:pPr lvl="1">
              <a:lnSpc>
                <a:spcPct val="100000"/>
              </a:lnSpc>
              <a:spcBef>
                <a:spcPts val="1400"/>
              </a:spcBef>
            </a:pPr>
            <a:r>
              <a:rPr lang="en-US" sz="1600" dirty="0" smtClean="0">
                <a:solidFill>
                  <a:schemeClr val="accent3">
                    <a:lumMod val="25000"/>
                  </a:schemeClr>
                </a:solidFill>
                <a:latin typeface="Abadi"/>
              </a:rPr>
              <a:t>Names </a:t>
            </a:r>
            <a:r>
              <a:rPr lang="en-US" sz="1600" dirty="0">
                <a:solidFill>
                  <a:schemeClr val="accent3">
                    <a:lumMod val="25000"/>
                  </a:schemeClr>
                </a:solidFill>
                <a:latin typeface="Abadi"/>
              </a:rPr>
              <a:t>of the booster versions which have carried the maximum payload </a:t>
            </a:r>
            <a:r>
              <a:rPr lang="en-US" sz="1600" dirty="0" smtClean="0">
                <a:solidFill>
                  <a:schemeClr val="accent3">
                    <a:lumMod val="25000"/>
                  </a:schemeClr>
                </a:solidFill>
                <a:latin typeface="Abadi"/>
              </a:rPr>
              <a:t>mass.</a:t>
            </a:r>
          </a:p>
          <a:p>
            <a:pPr lvl="1">
              <a:lnSpc>
                <a:spcPct val="100000"/>
              </a:lnSpc>
              <a:spcBef>
                <a:spcPts val="1400"/>
              </a:spcBef>
            </a:pPr>
            <a:r>
              <a:rPr lang="en-US" sz="1600" dirty="0" smtClean="0">
                <a:solidFill>
                  <a:schemeClr val="accent3">
                    <a:lumMod val="25000"/>
                  </a:schemeClr>
                </a:solidFill>
                <a:latin typeface="Abadi"/>
              </a:rPr>
              <a:t>Failed </a:t>
            </a:r>
            <a:r>
              <a:rPr lang="en-US" sz="1600" dirty="0">
                <a:solidFill>
                  <a:schemeClr val="accent3">
                    <a:lumMod val="25000"/>
                  </a:schemeClr>
                </a:solidFill>
                <a:latin typeface="Abadi"/>
              </a:rPr>
              <a:t>landing outcomes in drone ship, their booster versions, and launch site names for in year </a:t>
            </a:r>
            <a:r>
              <a:rPr lang="en-US" sz="1600" dirty="0" smtClean="0">
                <a:solidFill>
                  <a:schemeClr val="accent3">
                    <a:lumMod val="25000"/>
                  </a:schemeClr>
                </a:solidFill>
                <a:latin typeface="Abadi"/>
              </a:rPr>
              <a:t>2015.</a:t>
            </a:r>
          </a:p>
          <a:p>
            <a:pPr lvl="1">
              <a:lnSpc>
                <a:spcPct val="100000"/>
              </a:lnSpc>
              <a:spcBef>
                <a:spcPts val="1400"/>
              </a:spcBef>
            </a:pPr>
            <a:r>
              <a:rPr lang="en-US" sz="1600" dirty="0" smtClean="0">
                <a:solidFill>
                  <a:schemeClr val="accent3">
                    <a:lumMod val="25000"/>
                  </a:schemeClr>
                </a:solidFill>
                <a:latin typeface="Abadi"/>
              </a:rPr>
              <a:t>Rank </a:t>
            </a:r>
            <a:r>
              <a:rPr lang="en-US" sz="1600" dirty="0">
                <a:solidFill>
                  <a:schemeClr val="accent3">
                    <a:lumMod val="25000"/>
                  </a:schemeClr>
                </a:solidFill>
                <a:latin typeface="Abadi"/>
              </a:rPr>
              <a:t>of the count of landing outcomes (such as Failure (drone ship) or Success (ground pad)) between the date 2010-06-04 and 2017-03-20.</a:t>
            </a:r>
          </a:p>
          <a:p>
            <a:pPr>
              <a:lnSpc>
                <a:spcPct val="100000"/>
              </a:lnSpc>
              <a:spcBef>
                <a:spcPts val="1400"/>
              </a:spcBef>
            </a:pPr>
            <a:r>
              <a:rPr lang="en-US" sz="1400" dirty="0">
                <a:solidFill>
                  <a:schemeClr val="accent3">
                    <a:lumMod val="25000"/>
                  </a:schemeClr>
                </a:solidFill>
                <a:latin typeface="Abadi"/>
              </a:rPr>
              <a:t>Source code: </a:t>
            </a:r>
            <a:r>
              <a:rPr lang="en-US" sz="1400" dirty="0">
                <a:solidFill>
                  <a:schemeClr val="accent3">
                    <a:lumMod val="25000"/>
                  </a:schemeClr>
                </a:solidFill>
                <a:latin typeface="Abadi"/>
                <a:hlinkClick r:id="rId3"/>
              </a:rPr>
              <a:t>https://</a:t>
            </a:r>
            <a:r>
              <a:rPr lang="en-US" sz="1400" dirty="0" smtClean="0">
                <a:solidFill>
                  <a:schemeClr val="accent3">
                    <a:lumMod val="25000"/>
                  </a:schemeClr>
                </a:solidFill>
                <a:latin typeface="Abadi"/>
                <a:hlinkClick r:id="rId3"/>
              </a:rPr>
              <a:t>github.com/rperezpin/data_science_capstone_project/blob/b2c8cd656237f8398285a0135933f104b7a7b25f/jupyter-labs-eda-sql-coursera_sqllite.ipynb</a:t>
            </a:r>
            <a:endParaRPr lang="en-US" sz="1400" dirty="0" smtClean="0">
              <a:solidFill>
                <a:schemeClr val="accent3">
                  <a:lumMod val="25000"/>
                </a:schemeClr>
              </a:solidFill>
              <a:latin typeface="Abadi"/>
            </a:endParaRPr>
          </a:p>
          <a:p>
            <a:pPr>
              <a:lnSpc>
                <a:spcPct val="100000"/>
              </a:lnSpc>
              <a:spcBef>
                <a:spcPts val="1400"/>
              </a:spcBef>
            </a:pPr>
            <a:endParaRPr lang="en-US" sz="1400" dirty="0">
              <a:solidFill>
                <a:schemeClr val="accent3">
                  <a:lumMod val="25000"/>
                </a:schemeClr>
              </a:solidFill>
              <a:latin typeface="Abadi"/>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2" y="1805298"/>
            <a:ext cx="10326709" cy="103990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a:t>
            </a:r>
            <a:r>
              <a:rPr lang="en-US" sz="2200" dirty="0" smtClean="0">
                <a:solidFill>
                  <a:schemeClr val="accent3">
                    <a:lumMod val="25000"/>
                  </a:schemeClr>
                </a:solidFill>
                <a:latin typeface="Abadi" panose="020B0604020104020204" pitchFamily="34" charset="0"/>
              </a:rPr>
              <a:t>methodologies</a:t>
            </a:r>
          </a:p>
          <a:p>
            <a:pPr lvl="1">
              <a:lnSpc>
                <a:spcPct val="100000"/>
              </a:lnSpc>
              <a:spcBef>
                <a:spcPts val="1400"/>
              </a:spcBef>
            </a:pPr>
            <a:r>
              <a:rPr lang="en-US" sz="1900" dirty="0">
                <a:solidFill>
                  <a:schemeClr val="bg2">
                    <a:lumMod val="50000"/>
                  </a:schemeClr>
                </a:solidFill>
                <a:latin typeface="Abadi"/>
              </a:rPr>
              <a:t>Data Collection Using </a:t>
            </a:r>
            <a:r>
              <a:rPr lang="en-US" sz="1900" dirty="0" err="1">
                <a:solidFill>
                  <a:schemeClr val="bg2">
                    <a:lumMod val="50000"/>
                  </a:schemeClr>
                </a:solidFill>
                <a:latin typeface="Abadi"/>
              </a:rPr>
              <a:t>SpaceX</a:t>
            </a:r>
            <a:r>
              <a:rPr lang="en-US" sz="1900" dirty="0">
                <a:solidFill>
                  <a:schemeClr val="bg2">
                    <a:lumMod val="50000"/>
                  </a:schemeClr>
                </a:solidFill>
                <a:latin typeface="Abadi"/>
              </a:rPr>
              <a:t> API and web scrapping.</a:t>
            </a:r>
          </a:p>
          <a:p>
            <a:pPr lvl="1">
              <a:lnSpc>
                <a:spcPct val="100000"/>
              </a:lnSpc>
              <a:spcBef>
                <a:spcPts val="1400"/>
              </a:spcBef>
            </a:pPr>
            <a:r>
              <a:rPr lang="en-US" sz="1900" dirty="0">
                <a:solidFill>
                  <a:schemeClr val="bg2">
                    <a:lumMod val="50000"/>
                  </a:schemeClr>
                </a:solidFill>
                <a:latin typeface="Abadi"/>
              </a:rPr>
              <a:t>Exploratory Data </a:t>
            </a:r>
            <a:r>
              <a:rPr lang="en-US" sz="1900" dirty="0" err="1">
                <a:solidFill>
                  <a:schemeClr val="bg2">
                    <a:lumMod val="50000"/>
                  </a:schemeClr>
                </a:solidFill>
                <a:latin typeface="Abadi"/>
              </a:rPr>
              <a:t>Analysys</a:t>
            </a:r>
            <a:r>
              <a:rPr lang="en-US" sz="1900" dirty="0">
                <a:solidFill>
                  <a:schemeClr val="bg2">
                    <a:lumMod val="50000"/>
                  </a:schemeClr>
                </a:solidFill>
                <a:latin typeface="Abadi"/>
              </a:rPr>
              <a:t> (EDA)</a:t>
            </a:r>
          </a:p>
          <a:p>
            <a:pPr lvl="1">
              <a:lnSpc>
                <a:spcPct val="100000"/>
              </a:lnSpc>
              <a:spcBef>
                <a:spcPts val="1400"/>
              </a:spcBef>
            </a:pPr>
            <a:r>
              <a:rPr lang="en-US" sz="1900" dirty="0">
                <a:solidFill>
                  <a:schemeClr val="bg2">
                    <a:lumMod val="50000"/>
                  </a:schemeClr>
                </a:solidFill>
                <a:latin typeface="Abadi"/>
              </a:rPr>
              <a:t>Machine Learning exercise</a:t>
            </a:r>
            <a:endParaRPr lang="en-US" sz="1900" dirty="0">
              <a:solidFill>
                <a:schemeClr val="bg2">
                  <a:lumMod val="50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a:t>
            </a:r>
            <a:r>
              <a:rPr lang="en-US" sz="2200" dirty="0" smtClean="0">
                <a:solidFill>
                  <a:schemeClr val="accent3">
                    <a:lumMod val="25000"/>
                  </a:schemeClr>
                </a:solidFill>
                <a:latin typeface="Abadi" panose="020B0604020104020204" pitchFamily="34" charset="0"/>
              </a:rPr>
              <a:t>results</a:t>
            </a:r>
          </a:p>
          <a:p>
            <a:pPr lvl="1">
              <a:lnSpc>
                <a:spcPct val="100000"/>
              </a:lnSpc>
              <a:spcBef>
                <a:spcPts val="1400"/>
              </a:spcBef>
            </a:pPr>
            <a:r>
              <a:rPr lang="en-US" sz="1900" dirty="0">
                <a:solidFill>
                  <a:schemeClr val="bg2">
                    <a:lumMod val="50000"/>
                  </a:schemeClr>
                </a:solidFill>
                <a:latin typeface="Abadi"/>
              </a:rPr>
              <a:t>Valuable data collection from public sources.</a:t>
            </a:r>
          </a:p>
          <a:p>
            <a:pPr lvl="1">
              <a:lnSpc>
                <a:spcPct val="100000"/>
              </a:lnSpc>
              <a:spcBef>
                <a:spcPts val="1400"/>
              </a:spcBef>
            </a:pPr>
            <a:r>
              <a:rPr lang="en-US" sz="1900" dirty="0">
                <a:solidFill>
                  <a:schemeClr val="bg2">
                    <a:lumMod val="50000"/>
                  </a:schemeClr>
                </a:solidFill>
                <a:latin typeface="Abadi"/>
              </a:rPr>
              <a:t>Identifying the best prediction features with EDA.</a:t>
            </a:r>
          </a:p>
          <a:p>
            <a:pPr lvl="1">
              <a:lnSpc>
                <a:spcPct val="100000"/>
              </a:lnSpc>
              <a:spcBef>
                <a:spcPts val="1400"/>
              </a:spcBef>
            </a:pPr>
            <a:r>
              <a:rPr lang="en-US" sz="1900" dirty="0">
                <a:solidFill>
                  <a:schemeClr val="bg2">
                    <a:lumMod val="50000"/>
                  </a:schemeClr>
                </a:solidFill>
                <a:latin typeface="Abadi"/>
              </a:rPr>
              <a:t>Choosing the best model to predict the target data using machine learning techniques.</a:t>
            </a:r>
            <a:endParaRPr lang="en-US" sz="1900" dirty="0">
              <a:solidFill>
                <a:schemeClr val="bg2">
                  <a:lumMod val="50000"/>
                </a:schemeClr>
              </a:solidFill>
              <a:latin typeface="Abadi"/>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a:t>
            </a:r>
            <a:r>
              <a:rPr lang="en-US" sz="2200" dirty="0" smtClean="0">
                <a:solidFill>
                  <a:schemeClr val="accent3">
                    <a:lumMod val="25000"/>
                  </a:schemeClr>
                </a:solidFill>
                <a:latin typeface="Abadi" panose="020B0604020104020204" pitchFamily="34" charset="0"/>
              </a:rPr>
              <a:t>context</a:t>
            </a:r>
          </a:p>
          <a:p>
            <a:pPr lvl="1">
              <a:spcBef>
                <a:spcPts val="1400"/>
              </a:spcBef>
            </a:pPr>
            <a:r>
              <a:rPr lang="en-US" sz="1800" dirty="0" smtClean="0">
                <a:solidFill>
                  <a:schemeClr val="accent3">
                    <a:lumMod val="25000"/>
                  </a:schemeClr>
                </a:solidFill>
                <a:latin typeface="Abadi" panose="020B0604020104020204" pitchFamily="34" charset="0"/>
              </a:rPr>
              <a:t>Stage one, </a:t>
            </a:r>
            <a:r>
              <a:rPr lang="en-US" sz="1800" dirty="0" err="1" smtClean="0">
                <a:solidFill>
                  <a:schemeClr val="accent3">
                    <a:lumMod val="25000"/>
                  </a:schemeClr>
                </a:solidFill>
                <a:latin typeface="Abadi" panose="020B0604020104020204" pitchFamily="34" charset="0"/>
              </a:rPr>
              <a:t>despegue</a:t>
            </a:r>
            <a:endParaRPr lang="en-US" sz="1800" dirty="0" smtClean="0">
              <a:solidFill>
                <a:schemeClr val="accent3">
                  <a:lumMod val="25000"/>
                </a:schemeClr>
              </a:solidFill>
              <a:latin typeface="Abadi" panose="020B0604020104020204" pitchFamily="34" charset="0"/>
            </a:endParaRPr>
          </a:p>
          <a:p>
            <a:pPr lvl="1">
              <a:spcBef>
                <a:spcPts val="1400"/>
              </a:spcBef>
            </a:pPr>
            <a:r>
              <a:rPr lang="en-US" sz="1800" dirty="0" smtClean="0">
                <a:solidFill>
                  <a:schemeClr val="accent3">
                    <a:lumMod val="25000"/>
                  </a:schemeClr>
                </a:solidFill>
                <a:latin typeface="Abadi" panose="020B0604020104020204" pitchFamily="34" charset="0"/>
              </a:rPr>
              <a:t>Stage two, driving payload to orbit</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t>
            </a:r>
            <a:r>
              <a:rPr lang="en-US" sz="2200" dirty="0" smtClean="0">
                <a:solidFill>
                  <a:schemeClr val="accent3">
                    <a:lumMod val="25000"/>
                  </a:schemeClr>
                </a:solidFill>
                <a:latin typeface="Abadi" panose="020B0604020104020204" pitchFamily="34" charset="0"/>
              </a:rPr>
              <a:t>answers</a:t>
            </a:r>
          </a:p>
          <a:p>
            <a:pPr lvl="1">
              <a:spcBef>
                <a:spcPts val="1400"/>
              </a:spcBef>
            </a:pPr>
            <a:r>
              <a:rPr lang="en-US" sz="1800" dirty="0">
                <a:solidFill>
                  <a:schemeClr val="accent3">
                    <a:lumMod val="25000"/>
                  </a:schemeClr>
                </a:solidFill>
                <a:latin typeface="Abadi" panose="020B0604020104020204" pitchFamily="34" charset="0"/>
              </a:rPr>
              <a:t> </a:t>
            </a:r>
            <a:r>
              <a:rPr lang="en-US" sz="1800" dirty="0" smtClean="0">
                <a:solidFill>
                  <a:schemeClr val="accent3">
                    <a:lumMod val="25000"/>
                  </a:schemeClr>
                </a:solidFill>
                <a:latin typeface="Abadi" panose="020B0604020104020204" pitchFamily="34" charset="0"/>
              </a:rPr>
              <a:t>The price of </a:t>
            </a:r>
            <a:r>
              <a:rPr lang="en-US" sz="1800" dirty="0" err="1" smtClean="0">
                <a:solidFill>
                  <a:schemeClr val="accent3">
                    <a:lumMod val="25000"/>
                  </a:schemeClr>
                </a:solidFill>
                <a:latin typeface="Abadi" panose="020B0604020104020204" pitchFamily="34" charset="0"/>
              </a:rPr>
              <a:t>eah</a:t>
            </a:r>
            <a:r>
              <a:rPr lang="en-US" sz="1800" dirty="0" smtClean="0">
                <a:solidFill>
                  <a:schemeClr val="accent3">
                    <a:lumMod val="25000"/>
                  </a:schemeClr>
                </a:solidFill>
                <a:latin typeface="Abadi" panose="020B0604020104020204" pitchFamily="34" charset="0"/>
              </a:rPr>
              <a:t> launch</a:t>
            </a:r>
          </a:p>
          <a:p>
            <a:pPr lvl="1">
              <a:spcBef>
                <a:spcPts val="1400"/>
              </a:spcBef>
            </a:pPr>
            <a:r>
              <a:rPr lang="en-US" sz="1800" dirty="0" smtClean="0">
                <a:solidFill>
                  <a:schemeClr val="accent3">
                    <a:lumMod val="25000"/>
                  </a:schemeClr>
                </a:solidFill>
                <a:latin typeface="Abadi" panose="020B0604020104020204" pitchFamily="34" charset="0"/>
              </a:rPr>
              <a:t>Gather information about </a:t>
            </a:r>
            <a:r>
              <a:rPr lang="en-US" sz="1800" dirty="0" err="1" smtClean="0">
                <a:solidFill>
                  <a:schemeClr val="accent3">
                    <a:lumMod val="25000"/>
                  </a:schemeClr>
                </a:solidFill>
                <a:latin typeface="Abadi" panose="020B0604020104020204" pitchFamily="34" charset="0"/>
              </a:rPr>
              <a:t>SpaceX</a:t>
            </a:r>
            <a:r>
              <a:rPr lang="en-US" sz="1800" dirty="0" smtClean="0">
                <a:solidFill>
                  <a:schemeClr val="accent3">
                    <a:lumMod val="25000"/>
                  </a:schemeClr>
                </a:solidFill>
                <a:latin typeface="Abadi" panose="020B0604020104020204" pitchFamily="34" charset="0"/>
              </a:rPr>
              <a:t> and creating dashboards.</a:t>
            </a:r>
          </a:p>
          <a:p>
            <a:pPr lvl="1">
              <a:spcBef>
                <a:spcPts val="1400"/>
              </a:spcBef>
            </a:pPr>
            <a:r>
              <a:rPr lang="en-US" sz="1800" dirty="0" smtClean="0">
                <a:solidFill>
                  <a:schemeClr val="accent3">
                    <a:lumMod val="25000"/>
                  </a:schemeClr>
                </a:solidFill>
                <a:latin typeface="Abadi" panose="020B0604020104020204" pitchFamily="34" charset="0"/>
              </a:rPr>
              <a:t>Determine if </a:t>
            </a:r>
            <a:r>
              <a:rPr lang="en-US" sz="1800" dirty="0" err="1" smtClean="0">
                <a:solidFill>
                  <a:schemeClr val="accent3">
                    <a:lumMod val="25000"/>
                  </a:schemeClr>
                </a:solidFill>
                <a:latin typeface="Abadi" panose="020B0604020104020204" pitchFamily="34" charset="0"/>
              </a:rPr>
              <a:t>SpaceX</a:t>
            </a:r>
            <a:r>
              <a:rPr lang="en-US" sz="1800" dirty="0" smtClean="0">
                <a:solidFill>
                  <a:schemeClr val="accent3">
                    <a:lumMod val="25000"/>
                  </a:schemeClr>
                </a:solidFill>
                <a:latin typeface="Abadi" panose="020B0604020104020204" pitchFamily="34" charset="0"/>
              </a:rPr>
              <a:t> will reuse the first stage.</a:t>
            </a:r>
          </a:p>
          <a:p>
            <a:pPr lvl="1">
              <a:spcBef>
                <a:spcPts val="1400"/>
              </a:spcBef>
            </a:pPr>
            <a:r>
              <a:rPr lang="en-US" sz="1800" dirty="0" smtClean="0">
                <a:solidFill>
                  <a:schemeClr val="accent3">
                    <a:lumMod val="25000"/>
                  </a:schemeClr>
                </a:solidFill>
                <a:latin typeface="Abadi" panose="020B0604020104020204" pitchFamily="34" charset="0"/>
              </a:rPr>
              <a:t>Using machine learning and public information</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5800" dirty="0">
                <a:solidFill>
                  <a:schemeClr val="bg2">
                    <a:lumMod val="50000"/>
                  </a:schemeClr>
                </a:solidFill>
                <a:latin typeface="Abadi"/>
              </a:rPr>
              <a:t>Data for the Space X’s project was obtained from 2 sources:</a:t>
            </a:r>
          </a:p>
          <a:p>
            <a:pPr lvl="2">
              <a:lnSpc>
                <a:spcPct val="120000"/>
              </a:lnSpc>
              <a:spcBef>
                <a:spcPts val="1400"/>
              </a:spcBef>
            </a:pPr>
            <a:r>
              <a:rPr lang="en-US" sz="5800" dirty="0">
                <a:solidFill>
                  <a:schemeClr val="bg2">
                    <a:lumMod val="50000"/>
                  </a:schemeClr>
                </a:solidFill>
                <a:latin typeface="Abadi"/>
              </a:rPr>
              <a:t>Space X API (</a:t>
            </a:r>
            <a:r>
              <a:rPr lang="en-US" sz="5800" dirty="0">
                <a:solidFill>
                  <a:schemeClr val="bg2">
                    <a:lumMod val="50000"/>
                  </a:schemeClr>
                </a:solidFill>
                <a:latin typeface="Abadi"/>
                <a:hlinkClick r:id="rId4"/>
              </a:rPr>
              <a:t>https://</a:t>
            </a:r>
            <a:r>
              <a:rPr lang="en-US" sz="5800" dirty="0">
                <a:solidFill>
                  <a:schemeClr val="bg2">
                    <a:lumMod val="50000"/>
                  </a:schemeClr>
                </a:solidFill>
                <a:latin typeface="Abadi"/>
                <a:hlinkClick r:id="rId4"/>
              </a:rPr>
              <a:t>api.spacexdata.com/v4/launches/past</a:t>
            </a:r>
            <a:r>
              <a:rPr lang="en-US" sz="5800" dirty="0">
                <a:solidFill>
                  <a:schemeClr val="bg2">
                    <a:lumMod val="50000"/>
                  </a:schemeClr>
                </a:solidFill>
                <a:latin typeface="Abadi"/>
              </a:rPr>
              <a:t>)</a:t>
            </a:r>
          </a:p>
          <a:p>
            <a:pPr lvl="2">
              <a:lnSpc>
                <a:spcPct val="120000"/>
              </a:lnSpc>
              <a:spcBef>
                <a:spcPts val="1400"/>
              </a:spcBef>
            </a:pPr>
            <a:r>
              <a:rPr lang="en-US" sz="5800" dirty="0" err="1">
                <a:solidFill>
                  <a:schemeClr val="bg2">
                    <a:lumMod val="50000"/>
                  </a:schemeClr>
                </a:solidFill>
                <a:latin typeface="Abadi"/>
              </a:rPr>
              <a:t>WebScraping</a:t>
            </a:r>
            <a:r>
              <a:rPr lang="en-US" sz="5800" dirty="0">
                <a:solidFill>
                  <a:schemeClr val="bg2">
                    <a:lumMod val="50000"/>
                  </a:schemeClr>
                </a:solidFill>
                <a:latin typeface="Abadi"/>
              </a:rPr>
              <a:t> (</a:t>
            </a:r>
            <a:r>
              <a:rPr lang="es-ES" sz="5800" dirty="0">
                <a:solidFill>
                  <a:schemeClr val="bg2">
                    <a:lumMod val="50000"/>
                  </a:schemeClr>
                </a:solidFill>
                <a:latin typeface="Abadi"/>
                <a:hlinkClick r:id="rId5"/>
              </a:rPr>
              <a:t>https://en.wikipedia.org/wiki/List_of_Falcon_9_and_Falcon_Heavy_launches</a:t>
            </a:r>
            <a:r>
              <a:rPr lang="es-ES" sz="5800" dirty="0">
                <a:solidFill>
                  <a:schemeClr val="bg2">
                    <a:lumMod val="50000"/>
                  </a:schemeClr>
                </a:solidFill>
                <a:latin typeface="Abadi"/>
              </a:rPr>
              <a:t>)</a:t>
            </a:r>
            <a:r>
              <a:rPr lang="en-US" sz="5800" dirty="0">
                <a:solidFill>
                  <a:schemeClr val="bg2">
                    <a:lumMod val="50000"/>
                  </a:schemeClr>
                </a:solidFill>
                <a:latin typeface="Abadi"/>
              </a:rPr>
              <a: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5800" dirty="0">
                <a:solidFill>
                  <a:schemeClr val="bg2">
                    <a:lumMod val="50000"/>
                  </a:schemeClr>
                </a:solidFill>
                <a:latin typeface="Abadi"/>
              </a:rPr>
              <a:t>Collected </a:t>
            </a:r>
            <a:r>
              <a:rPr lang="en-US" sz="5800" dirty="0">
                <a:solidFill>
                  <a:schemeClr val="bg2">
                    <a:lumMod val="50000"/>
                  </a:schemeClr>
                </a:solidFill>
                <a:latin typeface="Abadi"/>
              </a:rPr>
              <a:t>data was enriched by creating a landing outcome label based on outcome data after summarizing and analyzing features</a:t>
            </a:r>
          </a:p>
          <a:p>
            <a:pPr>
              <a:lnSpc>
                <a:spcPct val="100000"/>
              </a:lnSpc>
              <a:spcBef>
                <a:spcPts val="1400"/>
              </a:spcBef>
            </a:pPr>
            <a:endParaRPr lang="en-US" sz="5800" dirty="0">
              <a:solidFill>
                <a:schemeClr val="bg2">
                  <a:lumMod val="50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9200" dirty="0" smtClean="0">
                <a:solidFill>
                  <a:schemeClr val="accent3">
                    <a:lumMod val="25000"/>
                  </a:schemeClr>
                </a:solidFill>
                <a:latin typeface="Abadi"/>
              </a:rPr>
              <a:t>Perform </a:t>
            </a:r>
            <a:r>
              <a:rPr lang="en-US" sz="9200" dirty="0">
                <a:solidFill>
                  <a:schemeClr val="accent3">
                    <a:lumMod val="25000"/>
                  </a:schemeClr>
                </a:solidFill>
                <a:latin typeface="Abadi"/>
              </a:rPr>
              <a:t>exploratory data analysis (EDA) using visualization and </a:t>
            </a:r>
            <a:r>
              <a:rPr lang="en-US" sz="9200" dirty="0" smtClean="0">
                <a:solidFill>
                  <a:schemeClr val="accent3">
                    <a:lumMod val="25000"/>
                  </a:schemeClr>
                </a:solidFill>
                <a:latin typeface="Abadi"/>
              </a:rPr>
              <a:t>SQL</a:t>
            </a:r>
            <a:endParaRPr lang="en-US" sz="8000" dirty="0">
              <a:solidFill>
                <a:schemeClr val="bg2">
                  <a:lumMod val="50000"/>
                </a:schemeClr>
              </a:solidFill>
              <a:latin typeface="Abadi"/>
            </a:endParaRPr>
          </a:p>
          <a:p>
            <a:pPr>
              <a:lnSpc>
                <a:spcPct val="120000"/>
              </a:lnSpc>
              <a:spcBef>
                <a:spcPts val="1400"/>
              </a:spcBef>
            </a:pPr>
            <a:r>
              <a:rPr lang="en-US" sz="8800" dirty="0" smtClean="0">
                <a:solidFill>
                  <a:schemeClr val="accent3">
                    <a:lumMod val="25000"/>
                  </a:schemeClr>
                </a:solidFill>
                <a:latin typeface="Abadi"/>
              </a:rPr>
              <a:t>Perform </a:t>
            </a:r>
            <a:r>
              <a:rPr lang="en-US" sz="8800" dirty="0">
                <a:solidFill>
                  <a:schemeClr val="accent3">
                    <a:lumMod val="25000"/>
                  </a:schemeClr>
                </a:solidFill>
                <a:latin typeface="Abadi"/>
              </a:rPr>
              <a:t>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Data </a:t>
            </a:r>
            <a:r>
              <a:rPr lang="en-US" sz="7600" dirty="0">
                <a:solidFill>
                  <a:schemeClr val="bg2">
                    <a:lumMod val="50000"/>
                  </a:schemeClr>
                </a:solidFill>
                <a:latin typeface="Abadi"/>
              </a:rPr>
              <a:t>that was collected until this step were normalized, divided in training and test data sets and evaluated by four different classification models, being the accuracy of each model evaluated using different combinations of parameters.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35688769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First data set was collected directly using the Space X API requests while the second data set was collected through </a:t>
            </a:r>
            <a:r>
              <a:rPr lang="en-US" sz="2200" dirty="0" err="1" smtClean="0">
                <a:solidFill>
                  <a:schemeClr val="accent3">
                    <a:lumMod val="25000"/>
                  </a:schemeClr>
                </a:solidFill>
                <a:latin typeface="Abadi" panose="020B0604020104020204" pitchFamily="34" charset="0"/>
              </a:rPr>
              <a:t>WebScrapping</a:t>
            </a:r>
            <a:r>
              <a:rPr lang="en-US" sz="2200" dirty="0" smtClean="0">
                <a:solidFill>
                  <a:schemeClr val="accent3">
                    <a:lumMod val="25000"/>
                  </a:schemeClr>
                </a:solidFill>
                <a:latin typeface="Abadi" panose="020B0604020104020204" pitchFamily="34" charset="0"/>
              </a:rPr>
              <a:t> techniques.</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Space X offers a public API from where data can be downloaded and </a:t>
            </a:r>
            <a:r>
              <a:rPr lang="en-US" sz="2200" dirty="0" err="1" smtClean="0">
                <a:solidFill>
                  <a:schemeClr val="accent3">
                    <a:lumMod val="25000"/>
                  </a:schemeClr>
                </a:solidFill>
                <a:latin typeface="Abadi" panose="020B0604020104020204" pitchFamily="34" charset="0"/>
              </a:rPr>
              <a:t>esud</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This </a:t>
            </a:r>
            <a:r>
              <a:rPr lang="en-US" sz="2200" dirty="0">
                <a:solidFill>
                  <a:schemeClr val="accent3">
                    <a:lumMod val="25000"/>
                  </a:schemeClr>
                </a:solidFill>
                <a:latin typeface="Abadi" panose="020B0604020104020204" pitchFamily="34" charset="0"/>
              </a:rPr>
              <a:t>API was used according to the flowchart beside and then data is persisted.</a:t>
            </a: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Source code: </a:t>
            </a:r>
            <a:r>
              <a:rPr lang="en-US" sz="2200" dirty="0">
                <a:solidFill>
                  <a:schemeClr val="accent3">
                    <a:lumMod val="25000"/>
                  </a:schemeClr>
                </a:solidFill>
                <a:latin typeface="Abadi" panose="020B0604020104020204" pitchFamily="34" charset="0"/>
                <a:hlinkClick r:id="rId3"/>
              </a:rPr>
              <a:t>https://github.com/rperezpin/data_science_capstone_project/blob/44ea7d9dd4089d2db3e55a91017dfd51b38f605a/jupyter-labs-spacex-data-collection-api.ipynb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14" name="Rectángulo redondeado 13"/>
          <p:cNvSpPr/>
          <p:nvPr/>
        </p:nvSpPr>
        <p:spPr>
          <a:xfrm>
            <a:off x="6585994" y="1566748"/>
            <a:ext cx="2916820" cy="107644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S" dirty="0" err="1" smtClean="0"/>
              <a:t>Request</a:t>
            </a:r>
            <a:r>
              <a:rPr lang="es-ES" dirty="0" smtClean="0"/>
              <a:t> API and </a:t>
            </a:r>
            <a:r>
              <a:rPr lang="es-ES" dirty="0" err="1" smtClean="0"/>
              <a:t>parse</a:t>
            </a:r>
            <a:r>
              <a:rPr lang="es-ES" dirty="0" smtClean="0"/>
              <a:t> </a:t>
            </a:r>
            <a:r>
              <a:rPr lang="es-ES" dirty="0" err="1" smtClean="0"/>
              <a:t>the</a:t>
            </a:r>
            <a:r>
              <a:rPr lang="es-ES" dirty="0" smtClean="0"/>
              <a:t> </a:t>
            </a:r>
            <a:r>
              <a:rPr lang="es-ES" dirty="0" err="1" smtClean="0"/>
              <a:t>SpaceX</a:t>
            </a:r>
            <a:r>
              <a:rPr lang="es-ES" dirty="0" smtClean="0"/>
              <a:t> </a:t>
            </a:r>
            <a:r>
              <a:rPr lang="es-ES" dirty="0" err="1" smtClean="0"/>
              <a:t>launch</a:t>
            </a:r>
            <a:r>
              <a:rPr lang="es-ES" dirty="0" smtClean="0"/>
              <a:t> data</a:t>
            </a:r>
            <a:endParaRPr lang="es-ES" dirty="0"/>
          </a:p>
        </p:txBody>
      </p:sp>
      <p:sp>
        <p:nvSpPr>
          <p:cNvPr id="15" name="Flecha abajo 14"/>
          <p:cNvSpPr/>
          <p:nvPr/>
        </p:nvSpPr>
        <p:spPr>
          <a:xfrm>
            <a:off x="7783974" y="2762961"/>
            <a:ext cx="520860" cy="558164"/>
          </a:xfrm>
          <a:prstGeom prst="downArrow">
            <a:avLst/>
          </a:prstGeom>
          <a:solidFill>
            <a:srgbClr val="1C7DD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 name="Flecha abajo 15"/>
          <p:cNvSpPr/>
          <p:nvPr/>
        </p:nvSpPr>
        <p:spPr>
          <a:xfrm>
            <a:off x="7783974" y="4676653"/>
            <a:ext cx="520860" cy="558164"/>
          </a:xfrm>
          <a:prstGeom prst="downArrow">
            <a:avLst/>
          </a:prstGeom>
          <a:solidFill>
            <a:srgbClr val="1C7DD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 name="Rectángulo redondeado 16"/>
          <p:cNvSpPr/>
          <p:nvPr/>
        </p:nvSpPr>
        <p:spPr>
          <a:xfrm>
            <a:off x="6585994" y="3440892"/>
            <a:ext cx="2916820" cy="107644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S" dirty="0" err="1" smtClean="0"/>
              <a:t>Filter</a:t>
            </a:r>
            <a:r>
              <a:rPr lang="es-ES" dirty="0" smtClean="0"/>
              <a:t> data to </a:t>
            </a:r>
            <a:r>
              <a:rPr lang="es-ES" dirty="0" err="1" smtClean="0"/>
              <a:t>only</a:t>
            </a:r>
            <a:r>
              <a:rPr lang="es-ES" dirty="0" smtClean="0"/>
              <a:t> </a:t>
            </a:r>
            <a:r>
              <a:rPr lang="es-ES" dirty="0" err="1" smtClean="0"/>
              <a:t>include</a:t>
            </a:r>
            <a:r>
              <a:rPr lang="es-ES" dirty="0" smtClean="0"/>
              <a:t> </a:t>
            </a:r>
            <a:r>
              <a:rPr lang="es-ES" dirty="0" err="1" smtClean="0"/>
              <a:t>Falcon</a:t>
            </a:r>
            <a:r>
              <a:rPr lang="es-ES" dirty="0" smtClean="0"/>
              <a:t> 9 </a:t>
            </a:r>
            <a:r>
              <a:rPr lang="es-ES" dirty="0" err="1" smtClean="0"/>
              <a:t>launches</a:t>
            </a:r>
            <a:endParaRPr lang="es-ES" dirty="0"/>
          </a:p>
        </p:txBody>
      </p:sp>
      <p:sp>
        <p:nvSpPr>
          <p:cNvPr id="18" name="Rectángulo redondeado 17"/>
          <p:cNvSpPr/>
          <p:nvPr/>
        </p:nvSpPr>
        <p:spPr>
          <a:xfrm>
            <a:off x="6585994" y="5394132"/>
            <a:ext cx="2916820" cy="107644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S" dirty="0" err="1" smtClean="0"/>
              <a:t>Deal</a:t>
            </a:r>
            <a:r>
              <a:rPr lang="es-ES" dirty="0" smtClean="0"/>
              <a:t> </a:t>
            </a:r>
            <a:r>
              <a:rPr lang="es-ES" dirty="0" err="1" smtClean="0"/>
              <a:t>with</a:t>
            </a:r>
            <a:r>
              <a:rPr lang="es-ES" dirty="0" smtClean="0"/>
              <a:t> </a:t>
            </a:r>
            <a:r>
              <a:rPr lang="es-ES" dirty="0" err="1" smtClean="0"/>
              <a:t>missing</a:t>
            </a:r>
            <a:r>
              <a:rPr lang="es-ES" dirty="0" smtClean="0"/>
              <a:t> </a:t>
            </a:r>
            <a:r>
              <a:rPr lang="es-ES" dirty="0" err="1" smtClean="0"/>
              <a:t>values</a:t>
            </a:r>
            <a:endParaRPr lang="es-ES" dirty="0"/>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735</TotalTime>
  <Words>1520</Words>
  <Application>Microsoft Office PowerPoint</Application>
  <PresentationFormat>Panorámica</PresentationFormat>
  <Paragraphs>267</Paragraphs>
  <Slides>48</Slides>
  <Notes>5</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48</vt:i4>
      </vt:variant>
    </vt:vector>
  </HeadingPairs>
  <TitlesOfParts>
    <vt:vector size="56" baseType="lpstr">
      <vt:lpstr>Abadi</vt:lpstr>
      <vt:lpstr>Arial</vt:lpstr>
      <vt:lpstr>Calibri</vt:lpstr>
      <vt:lpstr>Calibri Light</vt:lpstr>
      <vt:lpstr>IBM Plex Mono SemiBold</vt:lpstr>
      <vt:lpstr>IBM Plex Mono Text</vt:lpstr>
      <vt:lpstr>SF Pro</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PC</cp:lastModifiedBy>
  <cp:revision>213</cp:revision>
  <dcterms:created xsi:type="dcterms:W3CDTF">2021-04-29T18:58:34Z</dcterms:created>
  <dcterms:modified xsi:type="dcterms:W3CDTF">2023-01-23T23:12:19Z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